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6" r:id="rId3"/>
    <p:sldId id="265" r:id="rId4"/>
    <p:sldId id="275" r:id="rId5"/>
    <p:sldId id="267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bg2">
                <a:lumMod val="10000"/>
              </a:schemeClr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240804"/>
            <a:ext cx="83058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</a:rPr>
              <a:t>Describe the difference between “speed” (a </a:t>
            </a:r>
            <a:r>
              <a:rPr lang="en-NZ" sz="3200" dirty="0" smtClean="0">
                <a:solidFill>
                  <a:srgbClr val="FFFF00"/>
                </a:solidFill>
              </a:rPr>
              <a:t>scalar</a:t>
            </a:r>
            <a:r>
              <a:rPr lang="en-NZ" sz="3200" dirty="0" smtClean="0">
                <a:solidFill>
                  <a:schemeClr val="bg1"/>
                </a:solidFill>
              </a:rPr>
              <a:t> quantity) and “velocity” (a </a:t>
            </a:r>
            <a:r>
              <a:rPr lang="en-NZ" sz="3200" dirty="0" smtClean="0">
                <a:solidFill>
                  <a:srgbClr val="FFFF00"/>
                </a:solidFill>
              </a:rPr>
              <a:t>vector</a:t>
            </a:r>
            <a:r>
              <a:rPr lang="en-NZ" sz="3200" dirty="0" smtClean="0">
                <a:solidFill>
                  <a:schemeClr val="bg1"/>
                </a:solidFill>
              </a:rPr>
              <a:t> quantity)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</a:rPr>
              <a:t>A car is initially travelling at </a:t>
            </a:r>
            <a:r>
              <a:rPr lang="en-NZ" sz="3200" dirty="0" smtClean="0">
                <a:solidFill>
                  <a:srgbClr val="FFFF00"/>
                </a:solidFill>
              </a:rPr>
              <a:t>12 ms</a:t>
            </a:r>
            <a:r>
              <a:rPr lang="en-NZ" sz="3200" baseline="30000" dirty="0" smtClean="0">
                <a:solidFill>
                  <a:srgbClr val="FFFF00"/>
                </a:solidFill>
              </a:rPr>
              <a:t>-1</a:t>
            </a:r>
            <a:r>
              <a:rPr lang="en-NZ" sz="3200" dirty="0" smtClean="0">
                <a:solidFill>
                  <a:srgbClr val="FFFF00"/>
                </a:solidFill>
              </a:rPr>
              <a:t> East</a:t>
            </a:r>
            <a:r>
              <a:rPr lang="en-NZ" sz="3200" dirty="0" smtClean="0">
                <a:solidFill>
                  <a:schemeClr val="bg1"/>
                </a:solidFill>
              </a:rPr>
              <a:t>. After </a:t>
            </a:r>
            <a:r>
              <a:rPr lang="en-NZ" sz="3200" dirty="0" smtClean="0">
                <a:solidFill>
                  <a:srgbClr val="FFFF00"/>
                </a:solidFill>
              </a:rPr>
              <a:t>10 seconds </a:t>
            </a:r>
            <a:r>
              <a:rPr lang="en-NZ" sz="3200" dirty="0" smtClean="0">
                <a:solidFill>
                  <a:schemeClr val="bg1"/>
                </a:solidFill>
              </a:rPr>
              <a:t>it travels at </a:t>
            </a:r>
            <a:r>
              <a:rPr lang="en-NZ" sz="3200" dirty="0" smtClean="0">
                <a:solidFill>
                  <a:srgbClr val="FFFF00"/>
                </a:solidFill>
              </a:rPr>
              <a:t>20 ms</a:t>
            </a:r>
            <a:r>
              <a:rPr lang="en-NZ" sz="3200" baseline="30000" dirty="0" smtClean="0">
                <a:solidFill>
                  <a:srgbClr val="FFFF00"/>
                </a:solidFill>
              </a:rPr>
              <a:t>-1</a:t>
            </a:r>
            <a:r>
              <a:rPr lang="en-NZ" sz="3200" dirty="0" smtClean="0">
                <a:solidFill>
                  <a:srgbClr val="FFFF00"/>
                </a:solidFill>
              </a:rPr>
              <a:t> East</a:t>
            </a:r>
            <a:r>
              <a:rPr lang="en-NZ" sz="3200" dirty="0" smtClean="0">
                <a:solidFill>
                  <a:schemeClr val="bg1"/>
                </a:solidFill>
              </a:rPr>
              <a:t>. Calculate the acceleration.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eriod"/>
            </a:pPr>
            <a:r>
              <a:rPr lang="en-NZ" sz="3200" dirty="0" smtClean="0">
                <a:solidFill>
                  <a:schemeClr val="bg1"/>
                </a:solidFill>
              </a:rPr>
              <a:t>A bus accelerates at </a:t>
            </a:r>
            <a:r>
              <a:rPr lang="en-NZ" sz="3200" dirty="0" smtClean="0">
                <a:solidFill>
                  <a:srgbClr val="FFFF00"/>
                </a:solidFill>
              </a:rPr>
              <a:t>2 ms</a:t>
            </a:r>
            <a:r>
              <a:rPr lang="en-NZ" sz="3200" baseline="30000" dirty="0" smtClean="0">
                <a:solidFill>
                  <a:srgbClr val="FFFF00"/>
                </a:solidFill>
              </a:rPr>
              <a:t>-2</a:t>
            </a:r>
            <a:r>
              <a:rPr lang="en-NZ" sz="3200" dirty="0" smtClean="0">
                <a:solidFill>
                  <a:srgbClr val="FFFF00"/>
                </a:solidFill>
              </a:rPr>
              <a:t> from rest</a:t>
            </a:r>
            <a:r>
              <a:rPr lang="en-NZ" sz="3200" dirty="0" smtClean="0">
                <a:solidFill>
                  <a:schemeClr val="bg1"/>
                </a:solidFill>
              </a:rPr>
              <a:t>. </a:t>
            </a:r>
          </a:p>
          <a:p>
            <a:pPr marL="1657350" lvl="2" indent="-742950">
              <a:spcAft>
                <a:spcPts val="1200"/>
              </a:spcAft>
              <a:buAutoNum type="alphaLcParenR"/>
            </a:pPr>
            <a:r>
              <a:rPr lang="en-NZ" sz="3200" dirty="0" smtClean="0">
                <a:solidFill>
                  <a:schemeClr val="bg1"/>
                </a:solidFill>
              </a:rPr>
              <a:t>Calculate the final speed of the bus after </a:t>
            </a:r>
            <a:r>
              <a:rPr lang="en-NZ" sz="3200" dirty="0" smtClean="0">
                <a:solidFill>
                  <a:srgbClr val="FFFF00"/>
                </a:solidFill>
              </a:rPr>
              <a:t>5 seconds</a:t>
            </a:r>
            <a:r>
              <a:rPr lang="en-NZ" sz="3200" dirty="0" smtClean="0">
                <a:solidFill>
                  <a:schemeClr val="bg1"/>
                </a:solidFill>
              </a:rPr>
              <a:t>.</a:t>
            </a:r>
          </a:p>
          <a:p>
            <a:pPr marL="1657350" lvl="2" indent="-742950">
              <a:spcAft>
                <a:spcPts val="1200"/>
              </a:spcAft>
              <a:buAutoNum type="alphaLcParenR"/>
            </a:pPr>
            <a:r>
              <a:rPr lang="en-NZ" sz="3200" dirty="0" smtClean="0">
                <a:solidFill>
                  <a:schemeClr val="bg1"/>
                </a:solidFill>
              </a:rPr>
              <a:t>At what time does the bus reach a speed of </a:t>
            </a:r>
            <a:r>
              <a:rPr lang="en-NZ" sz="3200" dirty="0" smtClean="0">
                <a:solidFill>
                  <a:srgbClr val="FFFF00"/>
                </a:solidFill>
              </a:rPr>
              <a:t>16 ms</a:t>
            </a:r>
            <a:r>
              <a:rPr lang="en-NZ" sz="3200" baseline="30000" dirty="0" smtClean="0">
                <a:solidFill>
                  <a:srgbClr val="FFFF00"/>
                </a:solidFill>
              </a:rPr>
              <a:t>-1</a:t>
            </a:r>
            <a:r>
              <a:rPr lang="en-NZ" sz="3200" dirty="0" smtClean="0">
                <a:solidFill>
                  <a:schemeClr val="bg1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152400"/>
          <a:ext cx="8534400" cy="6364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1168977"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Temperature in the morning (</a:t>
                      </a:r>
                      <a:r>
                        <a:rPr lang="en-NZ" sz="2800" baseline="3000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NZ" sz="2800" dirty="0" err="1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NZ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Temperature at night (</a:t>
                      </a:r>
                      <a:r>
                        <a:rPr lang="en-NZ" sz="2800" baseline="3000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NZ" sz="2800" dirty="0" err="1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NZ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baseline="0" dirty="0" smtClean="0">
                          <a:solidFill>
                            <a:schemeClr val="tx1"/>
                          </a:solidFill>
                        </a:rPr>
                        <a:t>The change in the temperature 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NZ" sz="2800" baseline="3000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NZ" sz="2800" dirty="0" err="1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NZ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-3</a:t>
                      </a:r>
                      <a:endParaRPr lang="en-NZ" sz="3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10</a:t>
                      </a:r>
                      <a:endParaRPr lang="en-NZ" sz="3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-7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04800" y="304800"/>
          <a:ext cx="8534400" cy="6364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1168977"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Temperature in the morning (</a:t>
                      </a:r>
                      <a:r>
                        <a:rPr lang="en-NZ" sz="2800" baseline="3000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NZ" sz="2800" dirty="0" err="1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NZ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Temperature at night (</a:t>
                      </a:r>
                      <a:r>
                        <a:rPr lang="en-NZ" sz="2800" baseline="3000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NZ" sz="2800" dirty="0" err="1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NZ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baseline="0" dirty="0" smtClean="0">
                          <a:solidFill>
                            <a:schemeClr val="tx1"/>
                          </a:solidFill>
                        </a:rPr>
                        <a:t>The change in the temperature 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NZ" sz="2800" baseline="3000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NZ" sz="2800" dirty="0" err="1" smtClean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NZ" sz="28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NZ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-3</a:t>
                      </a:r>
                      <a:endParaRPr lang="en-NZ" sz="3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13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/>
                        <a:t>10</a:t>
                      </a:r>
                      <a:endParaRPr lang="en-NZ" sz="3200" b="1" dirty="0"/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-7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-4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-5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rgbClr val="FF0000"/>
                          </a:solidFill>
                        </a:rPr>
                        <a:t>-28</a:t>
                      </a:r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9432"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b="1" dirty="0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NZ" sz="3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NZ" sz="32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0538" y="1066800"/>
            <a:ext cx="6317088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09600" y="609600"/>
            <a:ext cx="7924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l-GR" sz="9600" dirty="0" smtClean="0">
                <a:solidFill>
                  <a:schemeClr val="bg1"/>
                </a:solidFill>
                <a:latin typeface="Comic Sans MS" pitchFamily="66" charset="0"/>
                <a:cs typeface="Arial"/>
              </a:rPr>
              <a:t>Δ</a:t>
            </a:r>
            <a:r>
              <a:rPr lang="en-NZ" sz="9600" dirty="0" smtClean="0">
                <a:solidFill>
                  <a:schemeClr val="bg1"/>
                </a:solidFill>
                <a:latin typeface="Comic Sans MS" pitchFamily="66" charset="0"/>
                <a:cs typeface="Arial"/>
              </a:rPr>
              <a:t> = ‘delta’</a:t>
            </a:r>
          </a:p>
          <a:p>
            <a:pPr algn="ctr"/>
            <a:r>
              <a:rPr lang="en-NZ" sz="4400" dirty="0" smtClean="0">
                <a:solidFill>
                  <a:schemeClr val="bg1"/>
                </a:solidFill>
                <a:latin typeface="Comic Sans MS" pitchFamily="66" charset="0"/>
                <a:cs typeface="Arial"/>
              </a:rPr>
              <a:t>Def: the difference between the </a:t>
            </a:r>
            <a:r>
              <a:rPr lang="en-NZ" sz="4400" dirty="0" smtClean="0">
                <a:solidFill>
                  <a:srgbClr val="FFFF00"/>
                </a:solidFill>
                <a:latin typeface="Comic Sans MS" pitchFamily="66" charset="0"/>
                <a:cs typeface="Arial"/>
              </a:rPr>
              <a:t>initial</a:t>
            </a:r>
            <a:r>
              <a:rPr lang="en-NZ" sz="4400" dirty="0" smtClean="0">
                <a:solidFill>
                  <a:schemeClr val="bg1"/>
                </a:solidFill>
                <a:latin typeface="Comic Sans MS" pitchFamily="66" charset="0"/>
                <a:cs typeface="Arial"/>
              </a:rPr>
              <a:t> and the </a:t>
            </a:r>
            <a:r>
              <a:rPr lang="en-NZ" sz="4400" dirty="0" smtClean="0">
                <a:solidFill>
                  <a:srgbClr val="FFFF00"/>
                </a:solidFill>
                <a:latin typeface="Comic Sans MS" pitchFamily="66" charset="0"/>
                <a:cs typeface="Arial"/>
              </a:rPr>
              <a:t>final</a:t>
            </a:r>
            <a:r>
              <a:rPr lang="en-NZ" sz="4400" dirty="0" smtClean="0">
                <a:solidFill>
                  <a:schemeClr val="bg1"/>
                </a:solidFill>
                <a:latin typeface="Comic Sans MS" pitchFamily="66" charset="0"/>
                <a:cs typeface="Arial"/>
              </a:rPr>
              <a:t> value.</a:t>
            </a:r>
          </a:p>
          <a:p>
            <a:pPr algn="ctr"/>
            <a:endParaRPr lang="en-NZ" sz="4400" dirty="0" smtClean="0">
              <a:solidFill>
                <a:schemeClr val="bg1"/>
              </a:solidFill>
              <a:latin typeface="Comic Sans MS" pitchFamily="66" charset="0"/>
              <a:cs typeface="Arial"/>
            </a:endParaRPr>
          </a:p>
          <a:p>
            <a:pPr algn="ctr"/>
            <a:r>
              <a:rPr lang="el-GR" sz="4400" dirty="0" smtClean="0">
                <a:solidFill>
                  <a:srgbClr val="FFFF00"/>
                </a:solidFill>
                <a:latin typeface="Comic Sans MS" pitchFamily="66" charset="0"/>
                <a:cs typeface="Arial"/>
              </a:rPr>
              <a:t>Δ</a:t>
            </a:r>
            <a:r>
              <a:rPr lang="en-NZ" sz="4400" dirty="0" smtClean="0">
                <a:solidFill>
                  <a:srgbClr val="FFFF00"/>
                </a:solidFill>
                <a:latin typeface="Comic Sans MS" pitchFamily="66" charset="0"/>
                <a:cs typeface="Arial"/>
              </a:rPr>
              <a:t> = final value – initial value</a:t>
            </a:r>
          </a:p>
          <a:p>
            <a:pPr algn="ctr"/>
            <a:r>
              <a:rPr lang="en-NZ" sz="4400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e.g.   </a:t>
            </a:r>
            <a:r>
              <a:rPr lang="el-GR" sz="8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NZ" sz="8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NZ" sz="8800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NZ" sz="8800" i="1" baseline="-25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8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 v</a:t>
            </a:r>
            <a:r>
              <a:rPr lang="en-NZ" sz="8800" i="1" baseline="-25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81000"/>
            <a:ext cx="8001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A ball is travelling </a:t>
            </a:r>
            <a:r>
              <a:rPr lang="en-NZ" sz="3600" u="sng" dirty="0" smtClean="0">
                <a:solidFill>
                  <a:srgbClr val="FFFF00"/>
                </a:solidFill>
              </a:rPr>
              <a:t>toward</a:t>
            </a:r>
            <a:r>
              <a:rPr lang="en-NZ" sz="3600" dirty="0" smtClean="0">
                <a:solidFill>
                  <a:schemeClr val="bg1"/>
                </a:solidFill>
              </a:rPr>
              <a:t> a tennis racquet at </a:t>
            </a:r>
            <a:r>
              <a:rPr lang="en-NZ" sz="3600" dirty="0" smtClean="0">
                <a:solidFill>
                  <a:srgbClr val="FFFF00"/>
                </a:solidFill>
              </a:rPr>
              <a:t>30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After a massive backhand the ball is found to be travelling </a:t>
            </a:r>
            <a:r>
              <a:rPr lang="en-NZ" sz="3600" u="sng" dirty="0" smtClean="0">
                <a:solidFill>
                  <a:srgbClr val="FFFF00"/>
                </a:solidFill>
              </a:rPr>
              <a:t>away</a:t>
            </a:r>
            <a:r>
              <a:rPr lang="en-NZ" sz="3600" dirty="0" smtClean="0">
                <a:solidFill>
                  <a:schemeClr val="bg1"/>
                </a:solidFill>
              </a:rPr>
              <a:t> from the racquet at </a:t>
            </a:r>
            <a:r>
              <a:rPr lang="en-NZ" sz="3600" dirty="0" smtClean="0">
                <a:solidFill>
                  <a:srgbClr val="FFFF00"/>
                </a:solidFill>
              </a:rPr>
              <a:t>15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The ball connects with the racquet for </a:t>
            </a:r>
            <a:r>
              <a:rPr lang="en-NZ" sz="3600" dirty="0" smtClean="0">
                <a:solidFill>
                  <a:srgbClr val="FFFF00"/>
                </a:solidFill>
              </a:rPr>
              <a:t>0.3 seconds</a:t>
            </a:r>
            <a:r>
              <a:rPr lang="en-NZ" sz="3600" dirty="0" smtClean="0">
                <a:solidFill>
                  <a:schemeClr val="bg1"/>
                </a:solidFill>
              </a:rPr>
              <a:t>.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r>
              <a:rPr lang="en-NZ" sz="4000" dirty="0" smtClean="0">
                <a:solidFill>
                  <a:schemeClr val="bg1"/>
                </a:solidFill>
              </a:rPr>
              <a:t>Calculate the acceleration of the ball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381000"/>
            <a:ext cx="8001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3600" dirty="0" smtClean="0">
                <a:solidFill>
                  <a:schemeClr val="bg1"/>
                </a:solidFill>
              </a:rPr>
              <a:t>A ball is travelling </a:t>
            </a:r>
            <a:r>
              <a:rPr lang="en-NZ" sz="3600" u="sng" dirty="0" smtClean="0">
                <a:solidFill>
                  <a:srgbClr val="FFFF00"/>
                </a:solidFill>
              </a:rPr>
              <a:t>toward</a:t>
            </a:r>
            <a:r>
              <a:rPr lang="en-NZ" sz="3600" dirty="0" smtClean="0">
                <a:solidFill>
                  <a:schemeClr val="bg1"/>
                </a:solidFill>
              </a:rPr>
              <a:t> a tennis racquet at </a:t>
            </a:r>
            <a:r>
              <a:rPr lang="en-NZ" sz="3600" dirty="0" smtClean="0">
                <a:solidFill>
                  <a:srgbClr val="FFFF00"/>
                </a:solidFill>
              </a:rPr>
              <a:t>30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After a massive backhand the ball is found to be travelling </a:t>
            </a:r>
            <a:r>
              <a:rPr lang="en-NZ" sz="3600" u="sng" dirty="0" smtClean="0">
                <a:solidFill>
                  <a:srgbClr val="FFFF00"/>
                </a:solidFill>
              </a:rPr>
              <a:t>away</a:t>
            </a:r>
            <a:r>
              <a:rPr lang="en-NZ" sz="3600" dirty="0" smtClean="0">
                <a:solidFill>
                  <a:schemeClr val="bg1"/>
                </a:solidFill>
              </a:rPr>
              <a:t> from the racquet at </a:t>
            </a:r>
            <a:r>
              <a:rPr lang="en-NZ" sz="3600" dirty="0" smtClean="0">
                <a:solidFill>
                  <a:srgbClr val="FFFF00"/>
                </a:solidFill>
              </a:rPr>
              <a:t>15 ms</a:t>
            </a:r>
            <a:r>
              <a:rPr lang="en-NZ" sz="3600" baseline="30000" dirty="0" smtClean="0">
                <a:solidFill>
                  <a:srgbClr val="FFFF00"/>
                </a:solidFill>
              </a:rPr>
              <a:t>-1</a:t>
            </a:r>
            <a:r>
              <a:rPr lang="en-NZ" sz="3600" dirty="0" smtClean="0">
                <a:solidFill>
                  <a:schemeClr val="bg1"/>
                </a:solidFill>
              </a:rPr>
              <a:t>. The ball connects with the racquet for </a:t>
            </a:r>
            <a:r>
              <a:rPr lang="en-NZ" sz="3600" dirty="0" smtClean="0">
                <a:solidFill>
                  <a:srgbClr val="FFFF00"/>
                </a:solidFill>
              </a:rPr>
              <a:t>0.3 seconds</a:t>
            </a:r>
            <a:r>
              <a:rPr lang="en-NZ" sz="3600" dirty="0" smtClean="0">
                <a:solidFill>
                  <a:schemeClr val="bg1"/>
                </a:solidFill>
              </a:rPr>
              <a:t>.</a:t>
            </a:r>
          </a:p>
          <a:p>
            <a:endParaRPr lang="en-NZ" sz="3600" dirty="0" smtClean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initial velocity?</a:t>
            </a:r>
          </a:p>
          <a:p>
            <a:pPr marL="742950" indent="-742950"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final velocity?</a:t>
            </a:r>
          </a:p>
          <a:p>
            <a:pPr marL="742950" indent="-742950"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change in the velocity?</a:t>
            </a:r>
          </a:p>
          <a:p>
            <a:pPr marL="742950" indent="-742950"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time taken?</a:t>
            </a:r>
          </a:p>
          <a:p>
            <a:pPr marL="742950" indent="-742950">
              <a:buFont typeface="+mj-lt"/>
              <a:buAutoNum type="arabicPeriod"/>
            </a:pPr>
            <a:r>
              <a:rPr lang="en-NZ" sz="3600" dirty="0" smtClean="0">
                <a:solidFill>
                  <a:schemeClr val="bg1"/>
                </a:solidFill>
              </a:rPr>
              <a:t>What is the acceleration?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330</Words>
  <Application>Microsoft Office PowerPoint</Application>
  <PresentationFormat>On-screen Show (4:3)</PresentationFormat>
  <Paragraphs>65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34</cp:revision>
  <dcterms:created xsi:type="dcterms:W3CDTF">2006-08-16T00:00:00Z</dcterms:created>
  <dcterms:modified xsi:type="dcterms:W3CDTF">2012-05-02T22:52:37Z</dcterms:modified>
</cp:coreProperties>
</file>